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13"/>
  </p:handoutMasterIdLst>
  <p:sldIdLst>
    <p:sldId id="259" r:id="rId3"/>
    <p:sldId id="261" r:id="rId5"/>
    <p:sldId id="262" r:id="rId6"/>
    <p:sldId id="264" r:id="rId7"/>
    <p:sldId id="280" r:id="rId8"/>
    <p:sldId id="266" r:id="rId9"/>
    <p:sldId id="277" r:id="rId10"/>
    <p:sldId id="275" r:id="rId11"/>
    <p:sldId id="263" r:id="rId12"/>
  </p:sldIdLst>
  <p:sldSz cx="9144000" cy="5143500" type="screen16x9"/>
  <p:notesSz cx="6858000" cy="9144000"/>
  <p:embeddedFontLst>
    <p:embeddedFont>
      <p:font typeface="SimSun" panose="02010600030101010101" pitchFamily="2" charset="-122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  <p:embeddedFont>
      <p:font typeface="ROG Fonts" panose="00000500000000000000" charset="0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2E0C"/>
    <a:srgbClr val="303C18"/>
    <a:srgbClr val="090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518" y="-379"/>
      </p:cViewPr>
      <p:guideLst>
        <p:guide orient="horz" pos="152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Calibri" panose="020F0502020204030204" charset="0"/>
                <a:cs typeface="Calibri" panose="020F050202020403020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38E805D5-9163-45A6-B921-6D0D6018C2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Calibri" panose="020F0502020204030204" charset="0"/>
                <a:cs typeface="Calibri" panose="020F050202020403020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C92BC92C-5E87-416A-B425-1DCBBA5C78D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Calibri" panose="020F050202020403020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Calibri" panose="020F050202020403020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Calibri" panose="020F050202020403020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Calibri" panose="020F050202020403020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Calibri" panose="020F050202020403020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2BC92C-5E87-416A-B425-1DCBBA5C78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ce réservé de l'image des diapositives 1"/>
          <p:cNvSpPr/>
          <p:nvPr>
            <p:ph type="sldImg" idx="2"/>
          </p:nvPr>
        </p:nvSpPr>
        <p:spPr/>
      </p:sp>
      <p:sp>
        <p:nvSpPr>
          <p:cNvPr id="3" name="Espace réservé du texte 2"/>
          <p:cNvSpPr/>
          <p:nvPr>
            <p:ph type="body" idx="3"/>
          </p:nvPr>
        </p:nvSpPr>
        <p:spPr/>
        <p:txBody>
          <a:bodyPr/>
          <a:p>
            <a:endParaRPr lang="fr-F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ce réservé de l'image des diapositives 1"/>
          <p:cNvSpPr/>
          <p:nvPr>
            <p:ph type="sldImg" idx="2"/>
          </p:nvPr>
        </p:nvSpPr>
        <p:spPr/>
      </p:sp>
      <p:sp>
        <p:nvSpPr>
          <p:cNvPr id="3" name="Espace réservé du texte 2"/>
          <p:cNvSpPr/>
          <p:nvPr>
            <p:ph type="body" idx="3"/>
          </p:nvPr>
        </p:nvSpPr>
        <p:spPr/>
        <p:txBody>
          <a:bodyPr/>
          <a:p>
            <a:r>
              <a:rPr lang="fr-FR" altLang="en-US"/>
              <a:t>start -&gt; lancement de la scène</a:t>
            </a:r>
            <a:endParaRPr lang="fr-FR" altLang="en-US"/>
          </a:p>
          <a:p>
            <a:r>
              <a:rPr lang="fr-FR" altLang="en-US"/>
              <a:t>	update 	-&gt; chaque boucle de jeu</a:t>
            </a:r>
            <a:endParaRPr lang="fr-FR" altLang="en-US"/>
          </a:p>
          <a:p>
            <a:r>
              <a:rPr lang="fr-FR" altLang="en-US"/>
              <a:t>	awake 	-&gt; apparition du gameobject sur lequel le script est attaché (lancement de scene / création du GO)</a:t>
            </a:r>
            <a:endParaRPr lang="fr-FR" altLang="en-US"/>
          </a:p>
          <a:p>
            <a:r>
              <a:rPr lang="fr-FR" altLang="en-US"/>
              <a:t>	fixed 	-&gt; pareil que update, mais pas cadencé sur le framerate</a:t>
            </a:r>
            <a:endParaRPr lang="fr-FR" altLang="en-US"/>
          </a:p>
          <a:p>
            <a:r>
              <a:rPr lang="fr-FR" altLang="en-US"/>
              <a:t>		     (donc constant quelle que soit le puissance de la machine)</a:t>
            </a:r>
            <a:endParaRPr lang="fr-F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ce réservé de l'image des diapositives 1"/>
          <p:cNvSpPr/>
          <p:nvPr>
            <p:ph type="sldImg" idx="2"/>
          </p:nvPr>
        </p:nvSpPr>
        <p:spPr/>
      </p:sp>
      <p:sp>
        <p:nvSpPr>
          <p:cNvPr id="3" name="Espace réservé du texte 2"/>
          <p:cNvSpPr/>
          <p:nvPr>
            <p:ph type="body" idx="3"/>
          </p:nvPr>
        </p:nvSpPr>
        <p:spPr/>
        <p:txBody>
          <a:bodyPr/>
          <a:p>
            <a:endParaRPr lang="fr-F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Calibri" panose="020F0502020204030204" charset="0"/>
                <a:cs typeface="Calibri" panose="020F050202020403020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Calibri" panose="020F0502020204030204" charset="0"/>
          <a:cs typeface="Calibri" panose="020F050202020403020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emf"/><Relationship Id="rId1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emf"/><Relationship Id="rId1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矩形 3487"/>
          <p:cNvSpPr/>
          <p:nvPr/>
        </p:nvSpPr>
        <p:spPr>
          <a:xfrm>
            <a:off x="0" y="915566"/>
            <a:ext cx="9144000" cy="34563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4" name="Grouper 3"/>
          <p:cNvGrpSpPr/>
          <p:nvPr/>
        </p:nvGrpSpPr>
        <p:grpSpPr>
          <a:xfrm>
            <a:off x="1715135" y="915566"/>
            <a:ext cx="5772785" cy="3178279"/>
            <a:chOff x="3929" y="1442"/>
            <a:chExt cx="9091" cy="5005"/>
          </a:xfrm>
        </p:grpSpPr>
        <p:sp>
          <p:nvSpPr>
            <p:cNvPr id="3486" name="TextBox 3485"/>
            <p:cNvSpPr txBox="1"/>
            <p:nvPr/>
          </p:nvSpPr>
          <p:spPr>
            <a:xfrm>
              <a:off x="4919" y="1442"/>
              <a:ext cx="7019" cy="13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altLang="en-US" sz="4800" smtClean="0">
                  <a:solidFill>
                    <a:schemeClr val="bg1"/>
                  </a:solidFill>
                  <a:latin typeface="ROG Fonts" panose="00000500000000000000" charset="0"/>
                  <a:ea typeface="Calibri" panose="020F0502020204030204" charset="0"/>
                  <a:cs typeface="ROG Fonts" panose="00000500000000000000" charset="0"/>
                </a:rPr>
                <a:t>GAME / XR</a:t>
              </a:r>
              <a:endParaRPr lang="fr-FR" altLang="en-US" sz="48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endParaRPr>
            </a:p>
          </p:txBody>
        </p:sp>
        <p:sp>
          <p:nvSpPr>
            <p:cNvPr id="3492" name="TextBox 3491"/>
            <p:cNvSpPr txBox="1"/>
            <p:nvPr/>
          </p:nvSpPr>
          <p:spPr>
            <a:xfrm>
              <a:off x="3929" y="5916"/>
              <a:ext cx="9091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spc="300" smtClean="0">
                  <a:solidFill>
                    <a:schemeClr val="bg1"/>
                  </a:solidFill>
                  <a:latin typeface="ROG Fonts" panose="00000500000000000000" charset="0"/>
                  <a:ea typeface="Calibri" panose="020F0502020204030204" charset="0"/>
                  <a:cs typeface="ROG Fonts" panose="00000500000000000000" charset="0"/>
                </a:rPr>
                <a:t>Decouverte de UNITY - Partie 2</a:t>
              </a:r>
              <a:endParaRPr lang="fr-FR" sz="1600" spc="30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855383" y="1851670"/>
            <a:ext cx="3456384" cy="1800200"/>
            <a:chOff x="2855383" y="1851670"/>
            <a:chExt cx="3456384" cy="1800200"/>
          </a:xfrm>
        </p:grpSpPr>
        <p:sp>
          <p:nvSpPr>
            <p:cNvPr id="3368" name="Rectangle 60"/>
            <p:cNvSpPr>
              <a:spLocks noChangeArrowheads="1"/>
            </p:cNvSpPr>
            <p:nvPr/>
          </p:nvSpPr>
          <p:spPr bwMode="auto">
            <a:xfrm>
              <a:off x="3414878" y="2325489"/>
              <a:ext cx="274638" cy="2746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374" name="Rectangle 66"/>
            <p:cNvSpPr>
              <a:spLocks noChangeArrowheads="1"/>
            </p:cNvSpPr>
            <p:nvPr/>
          </p:nvSpPr>
          <p:spPr bwMode="auto">
            <a:xfrm>
              <a:off x="3689515" y="2600126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376" name="Rectangle 68"/>
            <p:cNvSpPr>
              <a:spLocks noChangeArrowheads="1"/>
            </p:cNvSpPr>
            <p:nvPr/>
          </p:nvSpPr>
          <p:spPr bwMode="auto">
            <a:xfrm>
              <a:off x="3143415" y="2600126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380" name="Rectangle 72"/>
            <p:cNvSpPr>
              <a:spLocks noChangeArrowheads="1"/>
            </p:cNvSpPr>
            <p:nvPr/>
          </p:nvSpPr>
          <p:spPr bwMode="auto">
            <a:xfrm>
              <a:off x="3414878" y="2870839"/>
              <a:ext cx="274638" cy="276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13" name="Rectangle 62"/>
            <p:cNvSpPr>
              <a:spLocks noChangeArrowheads="1"/>
            </p:cNvSpPr>
            <p:nvPr/>
          </p:nvSpPr>
          <p:spPr bwMode="auto">
            <a:xfrm>
              <a:off x="5717314" y="2367301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15" name="Rectangle 64"/>
            <p:cNvSpPr>
              <a:spLocks noChangeArrowheads="1"/>
            </p:cNvSpPr>
            <p:nvPr/>
          </p:nvSpPr>
          <p:spPr bwMode="auto">
            <a:xfrm>
              <a:off x="5182789" y="2367301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89" name="圆角矩形 3488"/>
            <p:cNvSpPr/>
            <p:nvPr/>
          </p:nvSpPr>
          <p:spPr>
            <a:xfrm>
              <a:off x="2855383" y="1851670"/>
              <a:ext cx="3456384" cy="18002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90" name="Rectangle 62"/>
            <p:cNvSpPr>
              <a:spLocks noChangeArrowheads="1"/>
            </p:cNvSpPr>
            <p:nvPr/>
          </p:nvSpPr>
          <p:spPr bwMode="auto">
            <a:xfrm>
              <a:off x="5722407" y="2873220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91" name="Rectangle 64"/>
            <p:cNvSpPr>
              <a:spLocks noChangeArrowheads="1"/>
            </p:cNvSpPr>
            <p:nvPr/>
          </p:nvSpPr>
          <p:spPr bwMode="auto">
            <a:xfrm>
              <a:off x="5187882" y="2873220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93" name="Rectangle 64"/>
            <p:cNvSpPr>
              <a:spLocks noChangeArrowheads="1"/>
            </p:cNvSpPr>
            <p:nvPr/>
          </p:nvSpPr>
          <p:spPr bwMode="auto">
            <a:xfrm>
              <a:off x="4272394" y="3291830"/>
              <a:ext cx="216024" cy="678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94" name="Rectangle 64"/>
            <p:cNvSpPr>
              <a:spLocks noChangeArrowheads="1"/>
            </p:cNvSpPr>
            <p:nvPr/>
          </p:nvSpPr>
          <p:spPr bwMode="auto">
            <a:xfrm>
              <a:off x="4716016" y="3291830"/>
              <a:ext cx="216024" cy="678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矩形 339"/>
          <p:cNvSpPr/>
          <p:nvPr/>
        </p:nvSpPr>
        <p:spPr>
          <a:xfrm>
            <a:off x="0" y="915566"/>
            <a:ext cx="9144000" cy="34563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39" name="TextBox 338"/>
          <p:cNvSpPr txBox="1"/>
          <p:nvPr/>
        </p:nvSpPr>
        <p:spPr>
          <a:xfrm>
            <a:off x="1129030" y="2249170"/>
            <a:ext cx="688594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6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LE C# ET LE SCRIPTING</a:t>
            </a:r>
            <a:endParaRPr lang="fr-FR" sz="3600" smtClean="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250" y="3795886"/>
            <a:ext cx="967500" cy="978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矩形 346"/>
          <p:cNvSpPr/>
          <p:nvPr/>
        </p:nvSpPr>
        <p:spPr>
          <a:xfrm>
            <a:off x="0" y="915566"/>
            <a:ext cx="9144000" cy="34563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38" name="TextBox 337"/>
          <p:cNvSpPr txBox="1"/>
          <p:nvPr/>
        </p:nvSpPr>
        <p:spPr>
          <a:xfrm>
            <a:off x="1187624" y="1131590"/>
            <a:ext cx="286575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Sommaire</a:t>
            </a:r>
            <a:endParaRPr lang="fr-FR" sz="320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</p:txBody>
      </p:sp>
      <p:grpSp>
        <p:nvGrpSpPr>
          <p:cNvPr id="14" name="Grouper 13"/>
          <p:cNvGrpSpPr/>
          <p:nvPr/>
        </p:nvGrpSpPr>
        <p:grpSpPr>
          <a:xfrm>
            <a:off x="1187450" y="2220595"/>
            <a:ext cx="975360" cy="1379220"/>
            <a:chOff x="1699" y="3497"/>
            <a:chExt cx="1536" cy="2172"/>
          </a:xfrm>
        </p:grpSpPr>
        <p:sp>
          <p:nvSpPr>
            <p:cNvPr id="339" name="TextBox 338"/>
            <p:cNvSpPr txBox="1"/>
            <p:nvPr/>
          </p:nvSpPr>
          <p:spPr>
            <a:xfrm>
              <a:off x="2084" y="5187"/>
              <a:ext cx="766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400" smtClean="0">
                  <a:solidFill>
                    <a:schemeClr val="bg1"/>
                  </a:solidFill>
                  <a:latin typeface="ROG Fonts" panose="00000500000000000000" charset="0"/>
                  <a:ea typeface="Calibri" panose="020F0502020204030204" charset="0"/>
                  <a:cs typeface="ROG Fonts" panose="00000500000000000000" charset="0"/>
                </a:rPr>
                <a:t>C#</a:t>
              </a:r>
              <a:endParaRPr lang="fr-FR" sz="14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9" y="3497"/>
              <a:ext cx="1536" cy="1536"/>
            </a:xfrm>
            <a:prstGeom prst="rect">
              <a:avLst/>
            </a:prstGeom>
          </p:spPr>
        </p:pic>
      </p:grpSp>
      <p:grpSp>
        <p:nvGrpSpPr>
          <p:cNvPr id="13" name="Grouper 12"/>
          <p:cNvGrpSpPr/>
          <p:nvPr/>
        </p:nvGrpSpPr>
        <p:grpSpPr>
          <a:xfrm>
            <a:off x="2799715" y="2220595"/>
            <a:ext cx="1244600" cy="1595120"/>
            <a:chOff x="4715" y="3497"/>
            <a:chExt cx="1960" cy="2512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8" y="3497"/>
              <a:ext cx="1536" cy="1536"/>
            </a:xfrm>
            <a:prstGeom prst="rect">
              <a:avLst/>
            </a:prstGeom>
          </p:spPr>
        </p:pic>
        <p:sp>
          <p:nvSpPr>
            <p:cNvPr id="344" name="TextBox 343"/>
            <p:cNvSpPr txBox="1"/>
            <p:nvPr/>
          </p:nvSpPr>
          <p:spPr>
            <a:xfrm>
              <a:off x="4715" y="5187"/>
              <a:ext cx="1961" cy="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altLang="en-US" sz="1400" smtClean="0">
                  <a:solidFill>
                    <a:schemeClr val="bg1"/>
                  </a:solidFill>
                  <a:latin typeface="ROG Fonts" panose="00000500000000000000" charset="0"/>
                  <a:ea typeface="Calibri" panose="020F0502020204030204" charset="0"/>
                  <a:cs typeface="ROG Fonts" panose="00000500000000000000" charset="0"/>
                </a:rPr>
                <a:t>Langage</a:t>
              </a:r>
              <a:endParaRPr lang="fr-FR" altLang="en-US" sz="14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endParaRPr>
            </a:p>
            <a:p>
              <a:pPr algn="ctr"/>
              <a:r>
                <a:rPr lang="fr-FR" altLang="en-US" sz="1400" smtClean="0">
                  <a:solidFill>
                    <a:schemeClr val="bg1"/>
                  </a:solidFill>
                  <a:latin typeface="ROG Fonts" panose="00000500000000000000" charset="0"/>
                  <a:ea typeface="Calibri" panose="020F0502020204030204" charset="0"/>
                  <a:cs typeface="ROG Fonts" panose="00000500000000000000" charset="0"/>
                </a:rPr>
                <a:t>Objet</a:t>
              </a:r>
              <a:endParaRPr lang="fr-FR" altLang="en-US" sz="14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endParaRPr>
            </a:p>
          </p:txBody>
        </p:sp>
      </p:grpSp>
      <p:grpSp>
        <p:nvGrpSpPr>
          <p:cNvPr id="12" name="Grouper 11"/>
          <p:cNvGrpSpPr/>
          <p:nvPr/>
        </p:nvGrpSpPr>
        <p:grpSpPr>
          <a:xfrm>
            <a:off x="4538980" y="2220595"/>
            <a:ext cx="1620520" cy="1595120"/>
            <a:chOff x="5924" y="3497"/>
            <a:chExt cx="2552" cy="2512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3" y="3497"/>
              <a:ext cx="1536" cy="1536"/>
            </a:xfrm>
            <a:prstGeom prst="rect">
              <a:avLst/>
            </a:prstGeom>
          </p:spPr>
        </p:pic>
        <p:sp>
          <p:nvSpPr>
            <p:cNvPr id="345" name="TextBox 344"/>
            <p:cNvSpPr txBox="1"/>
            <p:nvPr/>
          </p:nvSpPr>
          <p:spPr>
            <a:xfrm>
              <a:off x="5924" y="5187"/>
              <a:ext cx="2553" cy="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altLang="en-US" sz="1400" smtClean="0">
                  <a:solidFill>
                    <a:schemeClr val="bg1"/>
                  </a:solidFill>
                  <a:latin typeface="ROG Fonts" panose="00000500000000000000" charset="0"/>
                  <a:ea typeface="Calibri" panose="020F0502020204030204" charset="0"/>
                  <a:cs typeface="ROG Fonts" panose="00000500000000000000" charset="0"/>
                </a:rPr>
                <a:t>Fonctions</a:t>
              </a:r>
              <a:br>
                <a:rPr lang="fr-FR" altLang="en-US" sz="1400" smtClean="0">
                  <a:solidFill>
                    <a:schemeClr val="bg1"/>
                  </a:solidFill>
                  <a:latin typeface="ROG Fonts" panose="00000500000000000000" charset="0"/>
                  <a:ea typeface="Calibri" panose="020F0502020204030204" charset="0"/>
                  <a:cs typeface="ROG Fonts" panose="00000500000000000000" charset="0"/>
                </a:rPr>
              </a:br>
              <a:r>
                <a:rPr lang="fr-FR" altLang="en-US" sz="1400" smtClean="0">
                  <a:solidFill>
                    <a:schemeClr val="bg1"/>
                  </a:solidFill>
                  <a:latin typeface="ROG Fonts" panose="00000500000000000000" charset="0"/>
                  <a:ea typeface="Calibri" panose="020F0502020204030204" charset="0"/>
                  <a:cs typeface="ROG Fonts" panose="00000500000000000000" charset="0"/>
                </a:rPr>
                <a:t>par defaut</a:t>
              </a:r>
              <a:endParaRPr lang="fr-FR" altLang="en-US" sz="14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endParaRPr>
            </a:p>
          </p:txBody>
        </p:sp>
      </p:grpSp>
      <p:grpSp>
        <p:nvGrpSpPr>
          <p:cNvPr id="11" name="Grouper 10"/>
          <p:cNvGrpSpPr/>
          <p:nvPr/>
        </p:nvGrpSpPr>
        <p:grpSpPr>
          <a:xfrm>
            <a:off x="6574155" y="2220595"/>
            <a:ext cx="1403350" cy="1379220"/>
            <a:chOff x="10353" y="3497"/>
            <a:chExt cx="2210" cy="2172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91" y="3497"/>
              <a:ext cx="1536" cy="1536"/>
            </a:xfrm>
            <a:prstGeom prst="rect">
              <a:avLst/>
            </a:prstGeom>
          </p:spPr>
        </p:pic>
        <p:sp>
          <p:nvSpPr>
            <p:cNvPr id="346" name="TextBox 345"/>
            <p:cNvSpPr txBox="1"/>
            <p:nvPr/>
          </p:nvSpPr>
          <p:spPr>
            <a:xfrm>
              <a:off x="10353" y="5187"/>
              <a:ext cx="2211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altLang="en-US" sz="1400" smtClean="0">
                  <a:solidFill>
                    <a:schemeClr val="bg1"/>
                  </a:solidFill>
                  <a:latin typeface="ROG Fonts" panose="00000500000000000000" charset="0"/>
                  <a:ea typeface="Calibri" panose="020F0502020204030204" charset="0"/>
                  <a:cs typeface="ROG Fonts" panose="00000500000000000000" charset="0"/>
                </a:rPr>
                <a:t>Exemples</a:t>
              </a:r>
              <a:endParaRPr lang="fr-FR" altLang="en-US" sz="14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915566"/>
            <a:ext cx="9144000" cy="34563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43" name="TextBox 342"/>
          <p:cNvSpPr txBox="1"/>
          <p:nvPr/>
        </p:nvSpPr>
        <p:spPr>
          <a:xfrm>
            <a:off x="2613343" y="1347614"/>
            <a:ext cx="39173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2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LE C HASHTAG</a:t>
            </a:r>
            <a:endParaRPr lang="fr-FR" sz="320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625" y="3651870"/>
            <a:ext cx="978750" cy="967500"/>
          </a:xfrm>
          <a:prstGeom prst="rect">
            <a:avLst/>
          </a:prstGeom>
        </p:spPr>
      </p:pic>
      <p:pic>
        <p:nvPicPr>
          <p:cNvPr id="6" name="Image 5" descr="Microsoft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82065" y="-1139507"/>
            <a:ext cx="11134090" cy="74225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915566"/>
            <a:ext cx="9144000" cy="34563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43" name="TextBox 342"/>
          <p:cNvSpPr txBox="1"/>
          <p:nvPr/>
        </p:nvSpPr>
        <p:spPr>
          <a:xfrm>
            <a:off x="574040" y="1204104"/>
            <a:ext cx="49745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altLang="en-US" sz="32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Paradigme Objet</a:t>
            </a:r>
            <a:endParaRPr lang="fr-FR" altLang="en-US" sz="3200" smtClean="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570964" y="3682089"/>
            <a:ext cx="2002071" cy="974569"/>
            <a:chOff x="3537429" y="3682089"/>
            <a:chExt cx="2002071" cy="974569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0" y="3682089"/>
              <a:ext cx="967500" cy="967500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37429" y="3689158"/>
              <a:ext cx="978750" cy="967500"/>
            </a:xfrm>
            <a:prstGeom prst="rect">
              <a:avLst/>
            </a:prstGeom>
          </p:spPr>
        </p:pic>
      </p:grpSp>
      <p:sp>
        <p:nvSpPr>
          <p:cNvPr id="3" name="Zone de texte 2"/>
          <p:cNvSpPr txBox="1"/>
          <p:nvPr/>
        </p:nvSpPr>
        <p:spPr>
          <a:xfrm>
            <a:off x="574040" y="1787525"/>
            <a:ext cx="78473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en-US" sz="1400">
                <a:solidFill>
                  <a:schemeClr val="bg1"/>
                </a:solidFill>
                <a:latin typeface="ROG Fonts" panose="00000500000000000000" charset="0"/>
                <a:cs typeface="ROG Fonts" panose="00000500000000000000" charset="0"/>
              </a:rPr>
              <a:t>	Ou l'art de mettre des boites dans des boites</a:t>
            </a:r>
            <a:endParaRPr lang="fr-FR" altLang="en-US" sz="1400">
              <a:solidFill>
                <a:schemeClr val="bg1"/>
              </a:solidFill>
              <a:latin typeface="ROG Fonts" panose="00000500000000000000" charset="0"/>
              <a:cs typeface="ROG Fonts" panose="0000050000000000000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15566"/>
            <a:ext cx="9144000" cy="34563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2265" y="1315085"/>
            <a:ext cx="291528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60000"/>
              <a:buFont typeface="Wingdings" panose="05000000000000000000" charset="0"/>
              <a:buChar char="§"/>
            </a:pPr>
            <a:r>
              <a:rPr lang="fr-FR" altLang="en-US" sz="1400" smtClean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Linéaire</a:t>
            </a:r>
            <a:endParaRPr lang="fr-FR" altLang="en-US" sz="1400" smtClean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  <a:p>
            <a:pPr marL="285750" indent="-285750">
              <a:buSzPct val="60000"/>
              <a:buFont typeface="Wingdings" panose="05000000000000000000" charset="0"/>
              <a:buChar char="§"/>
            </a:pPr>
            <a:endParaRPr lang="fr-FR" altLang="en-US" sz="1400" smtClean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  <a:p>
            <a:pPr marL="285750" indent="-285750">
              <a:buSzPct val="60000"/>
              <a:buFont typeface="Wingdings" panose="05000000000000000000" charset="0"/>
              <a:buChar char="§"/>
            </a:pPr>
            <a:r>
              <a:rPr lang="fr-FR" altLang="en-US" sz="1400" smtClean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Structures</a:t>
            </a:r>
            <a:endParaRPr lang="fr-FR" altLang="en-US" sz="1400" smtClean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  <a:p>
            <a:pPr marL="285750" indent="-285750">
              <a:buSzPct val="60000"/>
              <a:buFont typeface="Wingdings" panose="05000000000000000000" charset="0"/>
              <a:buChar char="§"/>
            </a:pPr>
            <a:r>
              <a:rPr lang="fr-FR" altLang="en-US" sz="1400" smtClean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Fonctions avec des arguments</a:t>
            </a:r>
            <a:endParaRPr lang="fr-FR" altLang="en-US" sz="1400" smtClean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  <a:p>
            <a:pPr marL="285750" indent="-285750">
              <a:buSzPct val="60000"/>
              <a:buFont typeface="Wingdings" panose="05000000000000000000" charset="0"/>
              <a:buChar char="§"/>
            </a:pPr>
            <a:endParaRPr lang="fr-FR" altLang="en-US" sz="1400" smtClean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  <a:p>
            <a:pPr marL="285750" indent="-285750">
              <a:buSzPct val="60000"/>
              <a:buFont typeface="Wingdings" panose="05000000000000000000" charset="0"/>
              <a:buChar char="§"/>
            </a:pPr>
            <a:endParaRPr lang="fr-FR" altLang="en-US" sz="1400" smtClean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  <a:p>
            <a:pPr indent="0">
              <a:buSzPct val="60000"/>
              <a:buFont typeface="Wingdings" panose="05000000000000000000" charset="0"/>
              <a:buNone/>
            </a:pPr>
            <a:r>
              <a:rPr lang="fr-FR" altLang="en-US" sz="14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Les +</a:t>
            </a:r>
            <a:endParaRPr lang="fr-FR" altLang="en-US" sz="1400" smtClean="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  <a:p>
            <a:pPr indent="0">
              <a:buSzPct val="60000"/>
              <a:buFont typeface="Wingdings" panose="05000000000000000000" charset="0"/>
              <a:buNone/>
            </a:pPr>
            <a:endParaRPr lang="fr-FR" altLang="en-US" sz="1400" smtClean="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  <a:p>
            <a:pPr marL="285750" indent="-285750">
              <a:buSzPct val="60000"/>
              <a:buFont typeface="Arial" panose="020B0604020202020204" pitchFamily="34" charset="0"/>
              <a:buChar char="•"/>
            </a:pPr>
            <a:r>
              <a:rPr lang="fr-FR" altLang="en-US" sz="1400" smtClean="0">
                <a:solidFill>
                  <a:schemeClr val="bg1"/>
                </a:solidFill>
                <a:ea typeface="Calibri" panose="020F0502020204030204" charset="0"/>
                <a:cs typeface="+mn-lt"/>
              </a:rPr>
              <a:t>La CSFML</a:t>
            </a:r>
            <a:endParaRPr lang="fr-FR" altLang="en-US" sz="1400" smtClean="0">
              <a:solidFill>
                <a:schemeClr val="bg1"/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851525" y="1315085"/>
            <a:ext cx="2916555" cy="246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60000"/>
              <a:buFont typeface="Wingdings" panose="05000000000000000000" charset="0"/>
              <a:buChar char="§"/>
            </a:pPr>
            <a:r>
              <a:rPr lang="fr-FR" altLang="zh-CN" sz="140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Un sacré bordel</a:t>
            </a:r>
            <a:endParaRPr lang="fr-FR" altLang="zh-CN" sz="140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  <a:p>
            <a:pPr marL="285750" indent="-285750">
              <a:buSzPct val="60000"/>
              <a:buFont typeface="Wingdings" panose="05000000000000000000" charset="0"/>
              <a:buChar char="§"/>
            </a:pPr>
            <a:endParaRPr lang="fr-FR" altLang="zh-CN" sz="140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  <a:p>
            <a:pPr marL="285750" indent="-285750">
              <a:buSzPct val="60000"/>
              <a:buFont typeface="Wingdings" panose="05000000000000000000" charset="0"/>
              <a:buChar char="§"/>
            </a:pPr>
            <a:r>
              <a:rPr lang="fr-FR" altLang="zh-CN" sz="140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Objet</a:t>
            </a:r>
            <a:endParaRPr lang="fr-FR" altLang="zh-CN" sz="140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  <a:p>
            <a:pPr marL="285750" indent="-285750">
              <a:buSzPct val="60000"/>
              <a:buFont typeface="Wingdings" panose="05000000000000000000" charset="0"/>
              <a:buChar char="§"/>
            </a:pPr>
            <a:r>
              <a:rPr lang="fr-FR" altLang="zh-CN" sz="140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Classes avec des Attributs et des Méthodes, Privées et Publiques</a:t>
            </a:r>
            <a:endParaRPr lang="fr-FR" altLang="zh-CN" sz="140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  <a:p>
            <a:pPr marL="285750" indent="-285750">
              <a:buSzPct val="60000"/>
              <a:buFont typeface="Wingdings" panose="05000000000000000000" charset="0"/>
              <a:buChar char="§"/>
            </a:pPr>
            <a:endParaRPr lang="fr-FR" altLang="zh-CN" sz="140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  <a:p>
            <a:pPr indent="0">
              <a:buSzPct val="60000"/>
              <a:buFont typeface="Wingdings" panose="05000000000000000000" charset="0"/>
              <a:buNone/>
            </a:pPr>
            <a:r>
              <a:rPr lang="fr-FR" altLang="zh-CN" sz="140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LES +</a:t>
            </a:r>
            <a:endParaRPr lang="fr-FR" altLang="zh-CN" sz="140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  <a:p>
            <a:pPr indent="0">
              <a:buSzPct val="60000"/>
              <a:buFont typeface="Wingdings" panose="05000000000000000000" charset="0"/>
              <a:buNone/>
            </a:pPr>
            <a:endParaRPr lang="fr-FR" altLang="zh-CN" sz="140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  <a:p>
            <a:pPr marL="285750" indent="-285750">
              <a:buSzPct val="60000"/>
              <a:buFont typeface="Arial" panose="020B0604020202020204" pitchFamily="34" charset="0"/>
              <a:buChar char="•"/>
            </a:pPr>
            <a:r>
              <a:rPr lang="fr-FR" altLang="zh-CN" sz="1400">
                <a:solidFill>
                  <a:schemeClr val="bg1"/>
                </a:solidFill>
                <a:ea typeface="Calibri" panose="020F0502020204030204" charset="0"/>
                <a:cs typeface="+mn-lt"/>
              </a:rPr>
              <a:t>Pas de malloc / Free</a:t>
            </a:r>
            <a:endParaRPr lang="fr-FR" altLang="zh-CN" sz="1400">
              <a:solidFill>
                <a:schemeClr val="bg1"/>
              </a:solidFill>
              <a:ea typeface="Calibri" panose="020F0502020204030204" charset="0"/>
              <a:cs typeface="+mn-lt"/>
            </a:endParaRPr>
          </a:p>
          <a:p>
            <a:pPr marL="285750" indent="-285750">
              <a:buSzPct val="60000"/>
              <a:buFont typeface="Arial" panose="020B0604020202020204" pitchFamily="34" charset="0"/>
              <a:buChar char="•"/>
            </a:pPr>
            <a:r>
              <a:rPr lang="fr-FR" altLang="zh-CN" sz="1400">
                <a:solidFill>
                  <a:schemeClr val="bg1"/>
                </a:solidFill>
                <a:ea typeface="Calibri" panose="020F0502020204030204" charset="0"/>
                <a:cs typeface="+mn-lt"/>
              </a:rPr>
              <a:t>Peu d'arguments à passer en paramètres</a:t>
            </a:r>
            <a:endParaRPr lang="fr-FR" altLang="zh-CN" sz="1400">
              <a:solidFill>
                <a:schemeClr val="bg1"/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3" name="TextBox 17"/>
          <p:cNvSpPr txBox="1"/>
          <p:nvPr/>
        </p:nvSpPr>
        <p:spPr>
          <a:xfrm>
            <a:off x="5851525" y="915670"/>
            <a:ext cx="29165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fr-FR" sz="20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Objet</a:t>
            </a:r>
            <a:endParaRPr lang="fr-FR" sz="2000" smtClean="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</p:txBody>
      </p:sp>
      <p:sp>
        <p:nvSpPr>
          <p:cNvPr id="4" name="TextBox 17"/>
          <p:cNvSpPr txBox="1"/>
          <p:nvPr/>
        </p:nvSpPr>
        <p:spPr>
          <a:xfrm>
            <a:off x="341630" y="915670"/>
            <a:ext cx="29165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fr-FR" sz="20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Imperatif</a:t>
            </a:r>
            <a:endParaRPr lang="fr-FR" sz="2000" smtClean="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68275" y="3685623"/>
            <a:ext cx="3004318" cy="967500"/>
            <a:chOff x="3570964" y="3685623"/>
            <a:chExt cx="3004318" cy="9675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89373" y="3685623"/>
              <a:ext cx="967500" cy="967500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0964" y="3685623"/>
              <a:ext cx="978750" cy="967500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96532" y="3685623"/>
              <a:ext cx="978750" cy="96750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4" grpId="1"/>
      <p:bldP spid="3" grpId="1"/>
      <p:bldP spid="19" grpId="0"/>
      <p:bldP spid="20" grpId="0"/>
      <p:bldP spid="19" grpId="1"/>
      <p:bldP spid="20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15566"/>
            <a:ext cx="9144000" cy="34563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250" y="3147814"/>
            <a:ext cx="967500" cy="967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41575" y="1347614"/>
            <a:ext cx="426085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2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Les Fonctions</a:t>
            </a:r>
            <a:br>
              <a:rPr lang="fr-FR" sz="32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</a:br>
            <a:r>
              <a:rPr lang="fr-FR" sz="32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par defaut</a:t>
            </a:r>
            <a:endParaRPr lang="fr-FR" sz="320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</p:txBody>
      </p:sp>
      <p:grpSp>
        <p:nvGrpSpPr>
          <p:cNvPr id="4" name="Grouper 3"/>
          <p:cNvGrpSpPr/>
          <p:nvPr/>
        </p:nvGrpSpPr>
        <p:grpSpPr>
          <a:xfrm>
            <a:off x="1163955" y="1446530"/>
            <a:ext cx="636905" cy="792480"/>
            <a:chOff x="1833" y="2278"/>
            <a:chExt cx="1003" cy="1248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2" y="2278"/>
              <a:ext cx="725" cy="61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833" y="3043"/>
              <a:ext cx="1003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400" smtClean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Start()</a:t>
              </a:r>
              <a:endParaRPr lang="fr-FR" sz="140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grpSp>
        <p:nvGrpSpPr>
          <p:cNvPr id="5" name="Grouper 4"/>
          <p:cNvGrpSpPr/>
          <p:nvPr/>
        </p:nvGrpSpPr>
        <p:grpSpPr>
          <a:xfrm>
            <a:off x="1532255" y="2837815"/>
            <a:ext cx="820420" cy="792480"/>
            <a:chOff x="2176" y="4469"/>
            <a:chExt cx="1292" cy="1248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0" y="4469"/>
              <a:ext cx="725" cy="61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2176" y="5234"/>
              <a:ext cx="1292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400" smtClean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Update()</a:t>
              </a:r>
              <a:endParaRPr lang="fr-FR" sz="140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grpSp>
        <p:nvGrpSpPr>
          <p:cNvPr id="10" name="Grouper 9"/>
          <p:cNvGrpSpPr/>
          <p:nvPr/>
        </p:nvGrpSpPr>
        <p:grpSpPr>
          <a:xfrm>
            <a:off x="7054850" y="1446530"/>
            <a:ext cx="765810" cy="792480"/>
            <a:chOff x="10826" y="2278"/>
            <a:chExt cx="1206" cy="1248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67" y="2278"/>
              <a:ext cx="725" cy="610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10826" y="3043"/>
              <a:ext cx="1206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400" smtClean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Awake()</a:t>
              </a:r>
              <a:endParaRPr lang="fr-FR" sz="140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7" name="TextBox 15"/>
            <p:cNvSpPr txBox="1"/>
            <p:nvPr/>
          </p:nvSpPr>
          <p:spPr>
            <a:xfrm>
              <a:off x="10826" y="3043"/>
              <a:ext cx="1206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fr-FR" sz="1400" smtClean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Awake()</a:t>
              </a:r>
              <a:endParaRPr lang="fr-FR" sz="140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grpSp>
        <p:nvGrpSpPr>
          <p:cNvPr id="11" name="Grouper 10"/>
          <p:cNvGrpSpPr/>
          <p:nvPr/>
        </p:nvGrpSpPr>
        <p:grpSpPr>
          <a:xfrm>
            <a:off x="6379210" y="2837815"/>
            <a:ext cx="1196340" cy="792480"/>
            <a:chOff x="10771" y="4469"/>
            <a:chExt cx="1884" cy="1248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51" y="4469"/>
              <a:ext cx="725" cy="610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10771" y="5234"/>
              <a:ext cx="1884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400" smtClean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FixedUpdate()</a:t>
              </a:r>
              <a:endParaRPr lang="fr-FR" sz="140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15566"/>
            <a:ext cx="9144000" cy="34563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567351" y="3688516"/>
            <a:ext cx="3983393" cy="967500"/>
            <a:chOff x="3068275" y="3688516"/>
            <a:chExt cx="3983393" cy="96750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7323" y="3688516"/>
              <a:ext cx="967500" cy="967500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8275" y="3688516"/>
              <a:ext cx="978750" cy="967500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5121" y="3688516"/>
              <a:ext cx="978750" cy="967500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4168" y="3688516"/>
              <a:ext cx="967500" cy="96750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215444" y="1119014"/>
            <a:ext cx="26111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Exemple</a:t>
            </a:r>
            <a:endParaRPr lang="fr-FR" sz="320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65" y="2853690"/>
            <a:ext cx="4257675" cy="71437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/>
          <a:srcRect r="3795"/>
          <a:stretch>
            <a:fillRect/>
          </a:stretch>
        </p:blipFill>
        <p:spPr>
          <a:xfrm>
            <a:off x="4674870" y="1215390"/>
            <a:ext cx="4233545" cy="2352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矩形 338"/>
          <p:cNvSpPr/>
          <p:nvPr/>
        </p:nvSpPr>
        <p:spPr>
          <a:xfrm>
            <a:off x="0" y="915566"/>
            <a:ext cx="9144000" cy="34563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46" name="TextBox 345"/>
          <p:cNvSpPr txBox="1"/>
          <p:nvPr/>
        </p:nvSpPr>
        <p:spPr>
          <a:xfrm>
            <a:off x="372472" y="1918598"/>
            <a:ext cx="526351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smtClean="0">
                <a:solidFill>
                  <a:schemeClr val="bg1"/>
                </a:solidFill>
                <a:latin typeface="ROG Fonts" panose="00000500000000000000" charset="0"/>
                <a:ea typeface="Calibri" panose="020F0502020204030204" charset="0"/>
                <a:cs typeface="ROG Fonts" panose="00000500000000000000" charset="0"/>
              </a:rPr>
              <a:t>A vous de jouer</a:t>
            </a:r>
            <a:endParaRPr lang="fr-FR" sz="3600" smtClean="0">
              <a:solidFill>
                <a:schemeClr val="bg1"/>
              </a:solidFill>
              <a:latin typeface="ROG Fonts" panose="00000500000000000000" charset="0"/>
              <a:ea typeface="Calibri" panose="020F0502020204030204" charset="0"/>
              <a:cs typeface="ROG Fonts" panose="00000500000000000000" charset="0"/>
            </a:endParaRPr>
          </a:p>
        </p:txBody>
      </p:sp>
      <p:sp>
        <p:nvSpPr>
          <p:cNvPr id="350" name="TextBox 349"/>
          <p:cNvSpPr txBox="1"/>
          <p:nvPr/>
        </p:nvSpPr>
        <p:spPr>
          <a:xfrm>
            <a:off x="215309" y="2630072"/>
            <a:ext cx="557784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1600" spc="300" smtClean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https://github.com/Solarius66/Fg_Game_WS2</a:t>
            </a:r>
            <a:endParaRPr lang="fr-FR" sz="1600" spc="300" smtClean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105799" y="2067694"/>
            <a:ext cx="1633035" cy="850539"/>
            <a:chOff x="2855383" y="1851670"/>
            <a:chExt cx="3456384" cy="1800200"/>
          </a:xfrm>
        </p:grpSpPr>
        <p:sp>
          <p:nvSpPr>
            <p:cNvPr id="340" name="Rectangle 60"/>
            <p:cNvSpPr>
              <a:spLocks noChangeArrowheads="1"/>
            </p:cNvSpPr>
            <p:nvPr/>
          </p:nvSpPr>
          <p:spPr bwMode="auto">
            <a:xfrm>
              <a:off x="3414878" y="2325489"/>
              <a:ext cx="274638" cy="2746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1" name="Rectangle 66"/>
            <p:cNvSpPr>
              <a:spLocks noChangeArrowheads="1"/>
            </p:cNvSpPr>
            <p:nvPr/>
          </p:nvSpPr>
          <p:spPr bwMode="auto">
            <a:xfrm>
              <a:off x="3689515" y="2600126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2" name="Rectangle 68"/>
            <p:cNvSpPr>
              <a:spLocks noChangeArrowheads="1"/>
            </p:cNvSpPr>
            <p:nvPr/>
          </p:nvSpPr>
          <p:spPr bwMode="auto">
            <a:xfrm>
              <a:off x="3143415" y="2600126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3" name="Rectangle 72"/>
            <p:cNvSpPr>
              <a:spLocks noChangeArrowheads="1"/>
            </p:cNvSpPr>
            <p:nvPr/>
          </p:nvSpPr>
          <p:spPr bwMode="auto">
            <a:xfrm>
              <a:off x="3414878" y="2870839"/>
              <a:ext cx="274638" cy="276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4" name="Rectangle 62"/>
            <p:cNvSpPr>
              <a:spLocks noChangeArrowheads="1"/>
            </p:cNvSpPr>
            <p:nvPr/>
          </p:nvSpPr>
          <p:spPr bwMode="auto">
            <a:xfrm>
              <a:off x="5717314" y="2367301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5" name="Rectangle 64"/>
            <p:cNvSpPr>
              <a:spLocks noChangeArrowheads="1"/>
            </p:cNvSpPr>
            <p:nvPr/>
          </p:nvSpPr>
          <p:spPr bwMode="auto">
            <a:xfrm>
              <a:off x="5182789" y="2367301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7" name="圆角矩形 346"/>
            <p:cNvSpPr/>
            <p:nvPr/>
          </p:nvSpPr>
          <p:spPr>
            <a:xfrm>
              <a:off x="2855383" y="1851670"/>
              <a:ext cx="3456384" cy="18002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8" name="Rectangle 62"/>
            <p:cNvSpPr>
              <a:spLocks noChangeArrowheads="1"/>
            </p:cNvSpPr>
            <p:nvPr/>
          </p:nvSpPr>
          <p:spPr bwMode="auto">
            <a:xfrm>
              <a:off x="5722407" y="2873220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9" name="Rectangle 64"/>
            <p:cNvSpPr>
              <a:spLocks noChangeArrowheads="1"/>
            </p:cNvSpPr>
            <p:nvPr/>
          </p:nvSpPr>
          <p:spPr bwMode="auto">
            <a:xfrm>
              <a:off x="5187882" y="2873220"/>
              <a:ext cx="271463" cy="2714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51" name="Rectangle 64"/>
            <p:cNvSpPr>
              <a:spLocks noChangeArrowheads="1"/>
            </p:cNvSpPr>
            <p:nvPr/>
          </p:nvSpPr>
          <p:spPr bwMode="auto">
            <a:xfrm>
              <a:off x="4272394" y="3291830"/>
              <a:ext cx="216024" cy="678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52" name="Rectangle 64"/>
            <p:cNvSpPr>
              <a:spLocks noChangeArrowheads="1"/>
            </p:cNvSpPr>
            <p:nvPr/>
          </p:nvSpPr>
          <p:spPr bwMode="auto">
            <a:xfrm>
              <a:off x="4716016" y="3291830"/>
              <a:ext cx="216024" cy="678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532</Words>
  <Application>WPS Presentation</Application>
  <PresentationFormat>全屏显示(16:9)</PresentationFormat>
  <Paragraphs>65</Paragraphs>
  <Slides>9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Arial</vt:lpstr>
      <vt:lpstr>SimSun</vt:lpstr>
      <vt:lpstr>Wingdings</vt:lpstr>
      <vt:lpstr>Calibri</vt:lpstr>
      <vt:lpstr>ROG Fonts</vt:lpstr>
      <vt:lpstr>Wingdings</vt:lpstr>
      <vt:lpstr>Microsoft YaHei</vt:lpstr>
      <vt:lpstr/>
      <vt:lpstr>Arial Unicode MS</vt:lpstr>
      <vt:lpstr>Segoe Print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alexandre.seignol</cp:lastModifiedBy>
  <cp:revision>41</cp:revision>
  <dcterms:created xsi:type="dcterms:W3CDTF">2016-11-28T11:05:00Z</dcterms:created>
  <dcterms:modified xsi:type="dcterms:W3CDTF">2019-12-10T12:01:57Z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1036-11.2.0.9070</vt:lpwstr>
  </property>
</Properties>
</file>

<file path=docProps/thumbnail.jpeg>
</file>